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notesMasterIdLst>
    <p:notesMasterId r:id="rId8"/>
  </p:notesMasterIdLst>
  <p:sldIdLst>
    <p:sldId id="279" r:id="rId7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sop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CC"/>
    <a:srgbClr val="FFCC66"/>
    <a:srgbClr val="CDEFF8"/>
    <a:srgbClr val="92D5FF"/>
    <a:srgbClr val="F7C756"/>
    <a:srgbClr val="FEB1A4"/>
    <a:srgbClr val="FFF0D2"/>
    <a:srgbClr val="CC0066"/>
    <a:srgbClr val="FF4343"/>
    <a:srgbClr val="00C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1" autoAdjust="0"/>
    <p:restoredTop sz="87427" autoAdjust="0"/>
  </p:normalViewPr>
  <p:slideViewPr>
    <p:cSldViewPr>
      <p:cViewPr varScale="1">
        <p:scale>
          <a:sx n="100" d="100"/>
          <a:sy n="100" d="100"/>
        </p:scale>
        <p:origin x="2172" y="72"/>
      </p:cViewPr>
      <p:guideLst>
        <p:guide orient="horz" pos="2160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1" Type="http://schemas.openxmlformats.org/officeDocument/2006/relationships/viewProps" Target="viewProps.xml"/><Relationship Id="rId6" Type="http://schemas.openxmlformats.org/officeDocument/2006/relationships/slideMaster" Target="slideMasters/slideMaster2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222E43BF-527D-440D-8356-FC8BCEDDB5DC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22D8F38C-0513-424D-9F07-ACE2DBD6F9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10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SILVER MENU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8F38C-0513-424D-9F07-ACE2DBD6F96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33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A4BFC30F-52E1-4BB2-8E4B-478EBFB920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" r="3786"/>
          <a:stretch/>
        </p:blipFill>
        <p:spPr>
          <a:xfrm>
            <a:off x="-1" y="-1"/>
            <a:ext cx="9992139" cy="6917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A62-7A48-4C58-849E-C45ADCCDA826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0C8-D700-4481-9575-E9D0947D9BAE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3E2D7A-21FB-4E41-849E-FBC6B38F3D8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" y="21720"/>
            <a:ext cx="1602025" cy="76969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52DDE19-FC06-46F1-AEE2-EDBEF13760E8}"/>
              </a:ext>
            </a:extLst>
          </p:cNvPr>
          <p:cNvSpPr txBox="1"/>
          <p:nvPr userDrawn="1"/>
        </p:nvSpPr>
        <p:spPr>
          <a:xfrm>
            <a:off x="8784550" y="3513242"/>
            <a:ext cx="1072614" cy="3208234"/>
          </a:xfrm>
          <a:prstGeom prst="roundRect">
            <a:avLst/>
          </a:prstGeom>
          <a:solidFill>
            <a:srgbClr val="FF0000">
              <a:alpha val="80000"/>
            </a:srgb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30" b="1" dirty="0">
                <a:solidFill>
                  <a:schemeClr val="bg1"/>
                </a:solidFill>
                <a:latin typeface="Avenir LT Std 65 Medium" panose="020B0603020203020204" pitchFamily="34" charset="0"/>
              </a:rPr>
              <a:t>ALLERGY INFORMATION</a:t>
            </a:r>
          </a:p>
          <a:p>
            <a:pPr algn="ctr"/>
            <a:endParaRPr lang="en-GB" sz="800" b="1" dirty="0">
              <a:solidFill>
                <a:schemeClr val="bg1"/>
              </a:solidFill>
              <a:latin typeface="Avenir LT Std 65 Medium" panose="020B0603020203020204" pitchFamily="34" charset="0"/>
            </a:endParaRPr>
          </a:p>
          <a:p>
            <a:pPr algn="ctr"/>
            <a:r>
              <a:rPr lang="en-GB" sz="860" dirty="0">
                <a:solidFill>
                  <a:schemeClr val="bg1"/>
                </a:solidFill>
                <a:latin typeface="Avenir LT Std 35 Light" panose="020B0402020203020204" pitchFamily="34" charset="0"/>
              </a:rPr>
              <a:t>If your child has an allergy or intolerance please ask a member of the catering team for information. We use a large variety of ingredients in the preparation of our meals and due to the nature of our kitchens it is not possible to completely remove the risk of cross contamination.</a:t>
            </a:r>
          </a:p>
        </p:txBody>
      </p:sp>
    </p:spTree>
    <p:extLst>
      <p:ext uri="{BB962C8B-B14F-4D97-AF65-F5344CB8AC3E}">
        <p14:creationId xmlns:p14="http://schemas.microsoft.com/office/powerpoint/2010/main" val="144662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A62-7A48-4C58-849E-C45ADCCDA826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0C8-D700-4481-9575-E9D0947D9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60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A62-7A48-4C58-849E-C45ADCCDA826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0C8-D700-4481-9575-E9D0947D9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691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926F2-1252-4AF8-A2DA-527700063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5544B-794A-43BD-9FC3-EDB4DA4EF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93ABE-D4F7-44A0-AAF5-C3AE89F1B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E270-C62C-40CC-8E4E-BFD1164D6944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7BA5F-BFD0-4E20-8AEA-68CC01D5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A95D5-DF0A-4CE0-92F6-1FB184E47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E546-1149-49A6-BF79-CBE232042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705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5917A-417C-42B9-87BE-31882A77E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44E6E-E327-47B7-8799-22DFFE5BF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777B1-DFEB-4313-8A3B-35ED2820E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E270-C62C-40CC-8E4E-BFD1164D6944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952BA-6E7F-4CB4-BD48-6ACC957D1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2DFA9-2E0C-4850-92CA-7BC98A2D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E546-1149-49A6-BF79-CBE232042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073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A0FE3-54C1-4F64-A457-38E5ACB9E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55EC1-5A60-417F-A0BB-3F2F4B4F7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811BB-69B1-4676-AF3E-9BB872BC1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E270-C62C-40CC-8E4E-BFD1164D6944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92370-3B70-4A62-A134-952D3BBF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3D863-E522-499E-A77F-074A41DA2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E546-1149-49A6-BF79-CBE232042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496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4255-24DF-4296-82F4-8416E195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5B728-0E86-4DD8-A435-9ECB1B2AEF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40D836-7B8B-4014-B627-F912A390B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B912D-33D8-4323-A478-D86840CC7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E270-C62C-40CC-8E4E-BFD1164D6944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6CFE8-562D-4069-84F0-218C4670B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76245-703C-4536-892E-C3ABAEF7C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E546-1149-49A6-BF79-CBE232042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372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D5614-DF00-4EE2-9FDC-B6FF8CEC3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A276C-2221-42FF-AC9F-809A9CA6A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73CC1-698B-4155-B131-16408F846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2B0CAD-6067-4997-860B-57CD84E70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432FB6-5824-434A-A3C8-E8CBC1D22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635D2B-DF02-4E96-8115-D1AC1A20B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E270-C62C-40CC-8E4E-BFD1164D6944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C0D6D7-7962-4297-863F-4D6A75FEF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70928C-DD84-455E-B548-04F45D338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E546-1149-49A6-BF79-CBE232042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156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9CC8A-EF85-4832-8344-CA7310B48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CEC27E-854E-4F88-A288-21D98DB3F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E270-C62C-40CC-8E4E-BFD1164D6944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2F57D-8FAF-4CEB-B05D-CEE28D9F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9B175-C789-4598-9694-C5087EF5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E546-1149-49A6-BF79-CBE232042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154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91D781-0803-491B-A5F0-0C273C83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E270-C62C-40CC-8E4E-BFD1164D6944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2B8139-829D-462D-8B3F-A9FB140C5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D34AE-D444-4622-9397-0C91A7A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E546-1149-49A6-BF79-CBE232042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913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EEE33-D3E2-4443-9557-1480386F8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63A0A-3E36-418A-BCB4-02E802B48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87C19-8AB2-4937-8E06-486A847B2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A80FF-441E-4EC4-8FAB-3FB1AC0D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E270-C62C-40CC-8E4E-BFD1164D6944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67897-36B5-40A6-8B77-B027E746F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949B6-21BF-449F-B5F6-EA5B8D8A1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E546-1149-49A6-BF79-CBE232042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85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A62-7A48-4C58-849E-C45ADCCDA826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0C8-D700-4481-9575-E9D0947D9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760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04235-DA24-4D43-B05B-1D3477D16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22B2BD-1CAE-4054-9A1F-69193F144F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E0BAB-D96C-488B-9C2A-131285F81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FF200-399E-49B8-B8E4-A7CE8EE89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E270-C62C-40CC-8E4E-BFD1164D6944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77E23-B264-4E40-9631-DCD63ECD9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B1630-3636-40E9-86C7-806CDA314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E546-1149-49A6-BF79-CBE232042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508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42B8B-DD26-4076-90DD-A3C5F38B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37248-C575-4605-A90D-C4E440807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1B7BB-7F06-4685-A7C6-E4F030C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E270-C62C-40CC-8E4E-BFD1164D6944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90356-CFDA-4217-9EF5-59D38C53D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8E9F8-032C-47DA-BD3E-0A1F1AA12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E546-1149-49A6-BF79-CBE232042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471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456FEF-1C77-419C-B23F-25C827BB1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8CFEE-47FB-4278-9561-B4DC322EA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96677-083B-4558-A8C7-FCE5FE923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E270-C62C-40CC-8E4E-BFD1164D6944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87BE8-DE2F-461B-9746-A12FD4F5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7126E-C1A7-4608-8084-7D717633E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E546-1149-49A6-BF79-CBE232042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78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A62-7A48-4C58-849E-C45ADCCDA826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0C8-D700-4481-9575-E9D0947D9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08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A62-7A48-4C58-849E-C45ADCCDA826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0C8-D700-4481-9575-E9D0947D9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55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A62-7A48-4C58-849E-C45ADCCDA826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0C8-D700-4481-9575-E9D0947D9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14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A62-7A48-4C58-849E-C45ADCCDA826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0C8-D700-4481-9575-E9D0947D9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01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A62-7A48-4C58-849E-C45ADCCDA826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0C8-D700-4481-9575-E9D0947D9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26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A62-7A48-4C58-849E-C45ADCCDA826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0C8-D700-4481-9575-E9D0947D9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68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A62-7A48-4C58-849E-C45ADCCDA826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0C8-D700-4481-9575-E9D0947D9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58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01A62-7A48-4C58-849E-C45ADCCDA826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E0C8-D700-4481-9575-E9D0947D9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72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6166C-F372-4B1A-A171-23941BAD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05D0F-270F-43DE-961D-1C7F5CFC3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03449-32F9-48BA-898B-E2BDAC4880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AE270-C62C-40CC-8E4E-BFD1164D6944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9531A-B402-4232-A13A-EC71B31FF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EBB97-47EC-4BE8-90AE-64683744B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BE546-1149-49A6-BF79-CBE23204299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close up of a flower&#10;&#10;Description automatically generated">
            <a:extLst>
              <a:ext uri="{FF2B5EF4-FFF2-40B4-BE49-F238E27FC236}">
                <a16:creationId xmlns:a16="http://schemas.microsoft.com/office/drawing/2014/main" id="{3D0A7FD0-07AF-4265-AC10-9554AA2BF5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4" r="6664"/>
          <a:stretch/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8E7C21-6EDB-4DA7-96CD-DC2184CFB89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" y="21720"/>
            <a:ext cx="1602025" cy="76969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1ADF859-E839-49C8-B9BF-8126631FF55A}"/>
              </a:ext>
            </a:extLst>
          </p:cNvPr>
          <p:cNvSpPr txBox="1"/>
          <p:nvPr userDrawn="1"/>
        </p:nvSpPr>
        <p:spPr>
          <a:xfrm>
            <a:off x="8784550" y="3513242"/>
            <a:ext cx="1072614" cy="3208234"/>
          </a:xfrm>
          <a:prstGeom prst="roundRect">
            <a:avLst/>
          </a:prstGeom>
          <a:solidFill>
            <a:srgbClr val="FF0000">
              <a:alpha val="80000"/>
            </a:srgb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30" b="1" dirty="0">
                <a:solidFill>
                  <a:schemeClr val="bg1"/>
                </a:solidFill>
                <a:latin typeface="Avenir LT Std 65 Medium" panose="020B0603020203020204" pitchFamily="34" charset="0"/>
              </a:rPr>
              <a:t>ALLERGY INFORMATION</a:t>
            </a:r>
          </a:p>
          <a:p>
            <a:pPr algn="ctr"/>
            <a:endParaRPr lang="en-GB" sz="800" b="1" dirty="0">
              <a:solidFill>
                <a:schemeClr val="bg1"/>
              </a:solidFill>
              <a:latin typeface="Avenir LT Std 65 Medium" panose="020B0603020203020204" pitchFamily="34" charset="0"/>
            </a:endParaRPr>
          </a:p>
          <a:p>
            <a:pPr algn="ctr"/>
            <a:r>
              <a:rPr lang="en-GB" sz="860" dirty="0">
                <a:solidFill>
                  <a:schemeClr val="bg1"/>
                </a:solidFill>
                <a:latin typeface="Avenir LT Std 35 Light" panose="020B0402020203020204" pitchFamily="34" charset="0"/>
              </a:rPr>
              <a:t>If your child has an allergy or intolerance please ask a member of the catering team for information. We use a large variety of ingredients in the preparation of our meals and due to the nature of our kitchens it is not possible to completely remove the risk of cross contamination.</a:t>
            </a:r>
          </a:p>
        </p:txBody>
      </p:sp>
    </p:spTree>
    <p:extLst>
      <p:ext uri="{BB962C8B-B14F-4D97-AF65-F5344CB8AC3E}">
        <p14:creationId xmlns:p14="http://schemas.microsoft.com/office/powerpoint/2010/main" val="351928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CB97DC22-6D4C-410E-B2B5-44243EC999E3}"/>
              </a:ext>
            </a:extLst>
          </p:cNvPr>
          <p:cNvSpPr/>
          <p:nvPr/>
        </p:nvSpPr>
        <p:spPr>
          <a:xfrm>
            <a:off x="3368824" y="46029"/>
            <a:ext cx="3337041" cy="276159"/>
          </a:xfrm>
          <a:prstGeom prst="roundRect">
            <a:avLst/>
          </a:prstGeom>
          <a:solidFill>
            <a:srgbClr val="FFD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-1235242" y="7555832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5B645F6-9C1E-4BA8-942C-BB4E3E4CE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22468"/>
              </p:ext>
            </p:extLst>
          </p:nvPr>
        </p:nvGraphicFramePr>
        <p:xfrm>
          <a:off x="80969" y="297087"/>
          <a:ext cx="8608612" cy="6577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0175">
                  <a:extLst>
                    <a:ext uri="{9D8B030D-6E8A-4147-A177-3AD203B41FA5}">
                      <a16:colId xmlns:a16="http://schemas.microsoft.com/office/drawing/2014/main" val="3931940056"/>
                    </a:ext>
                  </a:extLst>
                </a:gridCol>
                <a:gridCol w="758437">
                  <a:extLst>
                    <a:ext uri="{9D8B030D-6E8A-4147-A177-3AD203B41FA5}">
                      <a16:colId xmlns:a16="http://schemas.microsoft.com/office/drawing/2014/main" val="1802426597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213713473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42676253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4290988203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3195512949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1114242205"/>
                    </a:ext>
                  </a:extLst>
                </a:gridCol>
              </a:tblGrid>
              <a:tr h="258235">
                <a:tc>
                  <a:txBody>
                    <a:bodyPr/>
                    <a:lstStyle/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Meat Free Monday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7927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641881"/>
                  </a:ext>
                </a:extLst>
              </a:tr>
              <a:tr h="334186">
                <a:tc rowSpan="6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Week One</a:t>
                      </a:r>
                    </a:p>
                    <a:p>
                      <a:pPr algn="l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Option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Cheese &amp; Tomato Pizza with Potato Wedges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Chicken Pie, Mashed Potatoes &amp; Gravy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Roast Chicken, Stuffing, Roast Potatoes &amp; Gravy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Beef Chilli with Rice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Fish in Batter with Chips and Tomato Sauce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932877"/>
                  </a:ext>
                </a:extLst>
              </a:tr>
              <a:tr h="33418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0D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Option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Sweet Potato Curry with Rice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Vegetable Lasagne with Garlic Bread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Soya Loaf, Roast Potatoes &amp; Gravy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Vegan Hot Dogs with Wedges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Cheese and Onion Quiche with Chips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717763"/>
                  </a:ext>
                </a:extLst>
              </a:tr>
              <a:tr h="407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Option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Jacket Potato with choice of fillings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Jacket Potato with choice of fillings</a:t>
                      </a:r>
                    </a:p>
                    <a:p>
                      <a:pPr algn="l"/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Jacket Potato with choice of fillings</a:t>
                      </a:r>
                    </a:p>
                    <a:p>
                      <a:pPr algn="l"/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Jacket Potato with choice of fillings</a:t>
                      </a:r>
                    </a:p>
                    <a:p>
                      <a:pPr algn="l"/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Jacket Potato with choice of fillings</a:t>
                      </a:r>
                    </a:p>
                    <a:p>
                      <a:pPr algn="l"/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660234"/>
                  </a:ext>
                </a:extLst>
              </a:tr>
              <a:tr h="33418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0D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Vegetables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Peppers</a:t>
                      </a:r>
                    </a:p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Sweetcorn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Broccoli</a:t>
                      </a:r>
                    </a:p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Carrots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Peas</a:t>
                      </a:r>
                    </a:p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Cabbage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Sweetcorn</a:t>
                      </a:r>
                    </a:p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Rainbow Coleslaw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Baked Beans</a:t>
                      </a:r>
                    </a:p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Peas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932975"/>
                  </a:ext>
                </a:extLst>
              </a:tr>
              <a:tr h="33418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0D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Dessert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Toffee Apple Crumble with Custard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Vanilla Iced Sponge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Fresh Fruit and Yoghurt Station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Orange and Ginger Cake with Custard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latin typeface="Century Gothic" panose="020B0502020202020204" pitchFamily="34" charset="0"/>
                        </a:rPr>
                        <a:t>Chocolate Cookie</a:t>
                      </a:r>
                    </a:p>
                    <a:p>
                      <a:pPr algn="l"/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820727"/>
                  </a:ext>
                </a:extLst>
              </a:tr>
              <a:tr h="215296">
                <a:tc vMerge="1">
                  <a:txBody>
                    <a:bodyPr/>
                    <a:lstStyle/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or a choice of Yoghurt &amp; Fresh Fruit available daily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522822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773933"/>
                  </a:ext>
                </a:extLst>
              </a:tr>
              <a:tr h="334186">
                <a:tc rowSpan="6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Week Two</a:t>
                      </a: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Option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Bean Chilli </a:t>
                      </a:r>
                    </a:p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with Rice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Moroccan Chicken with Couscous or Rice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Roast Beef, Roast Potatoes and Gravy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Beef and Bean Wrap with Rice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Fishfingers with Chips and Tomato Sauce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475640"/>
                  </a:ext>
                </a:extLst>
              </a:tr>
              <a:tr h="33418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Option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Macaroni Cheese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Vegetable Pie, Mashed Potatoes and Gravy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Quorn Roast with Roast Potatoes and Gravy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Vegetarian Bolognaise with Garlic Bread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Smokey Vegetable Burger with Chips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826929"/>
                  </a:ext>
                </a:extLst>
              </a:tr>
              <a:tr h="407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Option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Jacket Potato with choice of fillings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Jacket Potato with choice of fillings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Jacket Potato with choice of fillings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Jacket Potato with choice of fillings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Jacket Potato with choice of fillings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734965"/>
                  </a:ext>
                </a:extLst>
              </a:tr>
              <a:tr h="33418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Vegetables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Sweetcorn</a:t>
                      </a:r>
                    </a:p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Peas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Broccoli</a:t>
                      </a:r>
                    </a:p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Baked Tomatoes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Cabbage</a:t>
                      </a:r>
                    </a:p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Carrots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Cauliflower</a:t>
                      </a:r>
                    </a:p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Green Beans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Baked Beans</a:t>
                      </a:r>
                    </a:p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Peas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034328"/>
                  </a:ext>
                </a:extLst>
              </a:tr>
              <a:tr h="33418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Dessert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Apple Strudel with Custard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A Day Cake with Custard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Apple, Cheese and Crackers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Fruity Shortbread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Fresh Fruit and Yoghurt Station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660665"/>
                  </a:ext>
                </a:extLst>
              </a:tr>
              <a:tr h="215296">
                <a:tc vMerge="1">
                  <a:txBody>
                    <a:bodyPr/>
                    <a:lstStyle/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or a choice of Yoghurt &amp; Fresh Fruit available daily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8341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5952128"/>
                  </a:ext>
                </a:extLst>
              </a:tr>
              <a:tr h="407842">
                <a:tc rowSpan="6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Week Three</a:t>
                      </a: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Option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Spicy Vegan Roll &amp; Couscous Salad or Rice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Beef Lasagne with Garlic Bread</a:t>
                      </a:r>
                      <a:endParaRPr lang="en-GB" sz="7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Roast Turkey, Roast Potatoes and Gravy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Savoury Rice with  Chicken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Salmon or White Fishfingers with Chips &amp; Tomato Sauce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831926"/>
                  </a:ext>
                </a:extLst>
              </a:tr>
              <a:tr h="33418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Option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Vegetable Curry with Rice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Shepherdess Pie </a:t>
                      </a:r>
                    </a:p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With Gravy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Vegetable Pasty, Roast Potatoes and Gravy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Cheese &amp; Broccoli Pasta with Garlic Bread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Red Pepper &amp; Cheese Omelette with Chips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087882"/>
                  </a:ext>
                </a:extLst>
              </a:tr>
              <a:tr h="407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Option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Jacket Potato with choice of fillings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Jacket Potato with choice of fillings</a:t>
                      </a:r>
                    </a:p>
                    <a:p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Jacket Potato with choice of fillings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Jacket Potato with choice of fillings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Jacket Potato with choice of fillings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887377"/>
                  </a:ext>
                </a:extLst>
              </a:tr>
              <a:tr h="33418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Vegetables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Coleslaw</a:t>
                      </a:r>
                    </a:p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Sweetcorn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Peas</a:t>
                      </a:r>
                    </a:p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Carrots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Broccoli</a:t>
                      </a:r>
                    </a:p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Cauliflower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Roasted Mix Vegetables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Baked Beans</a:t>
                      </a:r>
                    </a:p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Peas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454249"/>
                  </a:ext>
                </a:extLst>
              </a:tr>
              <a:tr h="33418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Dessert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Peach Crumble with Custard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Rice Pudding with Mixed Berries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entury Gothic" panose="020B0502020202020204" pitchFamily="34" charset="0"/>
                        </a:rPr>
                        <a:t>Fresh Fruit and Yoghurt Station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Chocolate Sponge with Chocolate Drizzle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entury Gothic" panose="020B0502020202020204" pitchFamily="34" charset="0"/>
                        </a:rPr>
                        <a:t>Apple, Cheese and Crackers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CC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958128"/>
                  </a:ext>
                </a:extLst>
              </a:tr>
              <a:tr h="215296">
                <a:tc vMerge="1">
                  <a:txBody>
                    <a:bodyPr/>
                    <a:lstStyle/>
                    <a:p>
                      <a:pPr algn="l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or a choice of Yoghurt &amp; Fresh Fruit available daily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CC">
                        <a:alpha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0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0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85117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576737" y="25721"/>
            <a:ext cx="449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Reading Menu - Autumn 2021</a:t>
            </a:r>
          </a:p>
        </p:txBody>
      </p:sp>
      <p:pic>
        <p:nvPicPr>
          <p:cNvPr id="51" name="Picture 50" descr="A picture containing object&#10;&#10;Description automatically generated">
            <a:extLst>
              <a:ext uri="{FF2B5EF4-FFF2-40B4-BE49-F238E27FC236}">
                <a16:creationId xmlns:a16="http://schemas.microsoft.com/office/drawing/2014/main" id="{FB214C33-EA2B-4F13-B1DF-9DEAAD4EFE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206" y="2961066"/>
            <a:ext cx="291941" cy="138673"/>
          </a:xfrm>
          <a:prstGeom prst="rect">
            <a:avLst/>
          </a:prstGeom>
        </p:spPr>
      </p:pic>
      <p:pic>
        <p:nvPicPr>
          <p:cNvPr id="54" name="Picture 53" descr="A picture containing object&#10;&#10;Description automatically generated">
            <a:extLst>
              <a:ext uri="{FF2B5EF4-FFF2-40B4-BE49-F238E27FC236}">
                <a16:creationId xmlns:a16="http://schemas.microsoft.com/office/drawing/2014/main" id="{BEBCA0E1-CA4C-4ED4-AAE0-1B98A35FC2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864" y="5486348"/>
            <a:ext cx="291941" cy="138673"/>
          </a:xfrm>
          <a:prstGeom prst="rect">
            <a:avLst/>
          </a:prstGeom>
        </p:spPr>
      </p:pic>
      <p:pic>
        <p:nvPicPr>
          <p:cNvPr id="56" name="Picture 55" descr="A picture containing object&#10;&#10;Description automatically generated">
            <a:extLst>
              <a:ext uri="{FF2B5EF4-FFF2-40B4-BE49-F238E27FC236}">
                <a16:creationId xmlns:a16="http://schemas.microsoft.com/office/drawing/2014/main" id="{F6B71D93-3DF9-462B-ACFF-E82E46526D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773" y="5495603"/>
            <a:ext cx="291941" cy="138673"/>
          </a:xfrm>
          <a:prstGeom prst="rect">
            <a:avLst/>
          </a:prstGeom>
        </p:spPr>
      </p:pic>
      <p:pic>
        <p:nvPicPr>
          <p:cNvPr id="62" name="Picture 61" descr="A picture containing object&#10;&#10;Description automatically generated">
            <a:extLst>
              <a:ext uri="{FF2B5EF4-FFF2-40B4-BE49-F238E27FC236}">
                <a16:creationId xmlns:a16="http://schemas.microsoft.com/office/drawing/2014/main" id="{F23EAB35-3AC8-4403-83CE-822CBD8DAC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143" y="2405099"/>
            <a:ext cx="291941" cy="138673"/>
          </a:xfrm>
          <a:prstGeom prst="rect">
            <a:avLst/>
          </a:prstGeom>
        </p:spPr>
      </p:pic>
      <p:pic>
        <p:nvPicPr>
          <p:cNvPr id="67" name="Picture 66" descr="A picture containing object&#10;&#10;Description automatically generated">
            <a:extLst>
              <a:ext uri="{FF2B5EF4-FFF2-40B4-BE49-F238E27FC236}">
                <a16:creationId xmlns:a16="http://schemas.microsoft.com/office/drawing/2014/main" id="{7A75D260-A86C-4543-B4C8-1169960A8E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950" y="4457789"/>
            <a:ext cx="291941" cy="138673"/>
          </a:xfrm>
          <a:prstGeom prst="rect">
            <a:avLst/>
          </a:prstGeom>
        </p:spPr>
      </p:pic>
      <p:pic>
        <p:nvPicPr>
          <p:cNvPr id="87" name="Picture 86" descr="A picture containing object&#10;&#10;Description automatically generated">
            <a:extLst>
              <a:ext uri="{FF2B5EF4-FFF2-40B4-BE49-F238E27FC236}">
                <a16:creationId xmlns:a16="http://schemas.microsoft.com/office/drawing/2014/main" id="{B7B7B7B8-4177-4469-8CE5-C08D27BEFC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500" y="5463242"/>
            <a:ext cx="291941" cy="138673"/>
          </a:xfrm>
          <a:prstGeom prst="rect">
            <a:avLst/>
          </a:prstGeom>
        </p:spPr>
      </p:pic>
      <p:pic>
        <p:nvPicPr>
          <p:cNvPr id="89" name="Picture 88" descr="A close up of a logo&#10;&#10;Description automatically generated">
            <a:extLst>
              <a:ext uri="{FF2B5EF4-FFF2-40B4-BE49-F238E27FC236}">
                <a16:creationId xmlns:a16="http://schemas.microsoft.com/office/drawing/2014/main" id="{76386B64-CD2D-4F88-8B0C-888C60382C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251" y="1488664"/>
            <a:ext cx="190123" cy="191506"/>
          </a:xfrm>
          <a:prstGeom prst="rect">
            <a:avLst/>
          </a:prstGeom>
        </p:spPr>
      </p:pic>
      <p:pic>
        <p:nvPicPr>
          <p:cNvPr id="91" name="Picture 90" descr="A close up of a logo&#10;&#10;Description automatically generated">
            <a:extLst>
              <a:ext uri="{FF2B5EF4-FFF2-40B4-BE49-F238E27FC236}">
                <a16:creationId xmlns:a16="http://schemas.microsoft.com/office/drawing/2014/main" id="{05F58D96-B085-4931-A572-C448DC44D2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756" y="2424916"/>
            <a:ext cx="190123" cy="191506"/>
          </a:xfrm>
          <a:prstGeom prst="rect">
            <a:avLst/>
          </a:prstGeom>
        </p:spPr>
      </p:pic>
      <p:pic>
        <p:nvPicPr>
          <p:cNvPr id="94" name="Picture 93" descr="A close up of a logo&#10;&#10;Description automatically generated">
            <a:extLst>
              <a:ext uri="{FF2B5EF4-FFF2-40B4-BE49-F238E27FC236}">
                <a16:creationId xmlns:a16="http://schemas.microsoft.com/office/drawing/2014/main" id="{D1F4EDAA-6909-44A7-A263-CF9D1EE35E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608" y="4318541"/>
            <a:ext cx="190123" cy="191506"/>
          </a:xfrm>
          <a:prstGeom prst="rect">
            <a:avLst/>
          </a:prstGeom>
        </p:spPr>
      </p:pic>
      <p:pic>
        <p:nvPicPr>
          <p:cNvPr id="95" name="Picture 94" descr="A close up of a logo&#10;&#10;Description automatically generated">
            <a:extLst>
              <a:ext uri="{FF2B5EF4-FFF2-40B4-BE49-F238E27FC236}">
                <a16:creationId xmlns:a16="http://schemas.microsoft.com/office/drawing/2014/main" id="{9C17C1C0-1D72-4BED-B33A-61A15F2FD6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805" y="1210884"/>
            <a:ext cx="190123" cy="191506"/>
          </a:xfrm>
          <a:prstGeom prst="rect">
            <a:avLst/>
          </a:prstGeom>
        </p:spPr>
      </p:pic>
      <p:pic>
        <p:nvPicPr>
          <p:cNvPr id="96" name="Picture 95" descr="A close up of a logo&#10;&#10;Description automatically generated">
            <a:extLst>
              <a:ext uri="{FF2B5EF4-FFF2-40B4-BE49-F238E27FC236}">
                <a16:creationId xmlns:a16="http://schemas.microsoft.com/office/drawing/2014/main" id="{66023DFD-2323-49C6-9E06-ECC9B4BC85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028" y="3170209"/>
            <a:ext cx="190123" cy="191506"/>
          </a:xfrm>
          <a:prstGeom prst="rect">
            <a:avLst/>
          </a:prstGeom>
        </p:spPr>
      </p:pic>
      <p:pic>
        <p:nvPicPr>
          <p:cNvPr id="97" name="Picture 96" descr="A close up of a logo&#10;&#10;Description automatically generated">
            <a:extLst>
              <a:ext uri="{FF2B5EF4-FFF2-40B4-BE49-F238E27FC236}">
                <a16:creationId xmlns:a16="http://schemas.microsoft.com/office/drawing/2014/main" id="{C2D7FF75-AA12-492B-9686-456AC19B63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546" y="6390508"/>
            <a:ext cx="190123" cy="191506"/>
          </a:xfrm>
          <a:prstGeom prst="rect">
            <a:avLst/>
          </a:prstGeom>
        </p:spPr>
      </p:pic>
      <p:pic>
        <p:nvPicPr>
          <p:cNvPr id="52" name="Picture 51" descr="A close up of a logo&#10;&#10;Description automatically generated">
            <a:extLst>
              <a:ext uri="{FF2B5EF4-FFF2-40B4-BE49-F238E27FC236}">
                <a16:creationId xmlns:a16="http://schemas.microsoft.com/office/drawing/2014/main" id="{917C4E53-7355-497A-9808-34F1FDA6A3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921" y="733372"/>
            <a:ext cx="175946" cy="175946"/>
          </a:xfrm>
          <a:prstGeom prst="rect">
            <a:avLst/>
          </a:prstGeom>
        </p:spPr>
      </p:pic>
      <p:pic>
        <p:nvPicPr>
          <p:cNvPr id="58" name="Picture 57" descr="A close up of a logo&#10;&#10;Description automatically generated">
            <a:extLst>
              <a:ext uri="{FF2B5EF4-FFF2-40B4-BE49-F238E27FC236}">
                <a16:creationId xmlns:a16="http://schemas.microsoft.com/office/drawing/2014/main" id="{E3B883A4-48AB-4D63-AE5A-51D4096A30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608" y="1107364"/>
            <a:ext cx="190123" cy="191506"/>
          </a:xfrm>
          <a:prstGeom prst="rect">
            <a:avLst/>
          </a:prstGeom>
        </p:spPr>
      </p:pic>
      <p:pic>
        <p:nvPicPr>
          <p:cNvPr id="59" name="Picture 58" descr="A close up of a logo&#10;&#10;Description automatically generated">
            <a:extLst>
              <a:ext uri="{FF2B5EF4-FFF2-40B4-BE49-F238E27FC236}">
                <a16:creationId xmlns:a16="http://schemas.microsoft.com/office/drawing/2014/main" id="{4D7E69D5-784E-484D-A35D-5F514F835B6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623" y="5076050"/>
            <a:ext cx="175946" cy="175946"/>
          </a:xfrm>
          <a:prstGeom prst="rect">
            <a:avLst/>
          </a:prstGeom>
        </p:spPr>
      </p:pic>
      <p:pic>
        <p:nvPicPr>
          <p:cNvPr id="63" name="Picture 62" descr="A close up of a logo&#10;&#10;Description automatically generated">
            <a:extLst>
              <a:ext uri="{FF2B5EF4-FFF2-40B4-BE49-F238E27FC236}">
                <a16:creationId xmlns:a16="http://schemas.microsoft.com/office/drawing/2014/main" id="{356E510E-FBBD-4410-B94B-5EE8F06069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376" y="2900200"/>
            <a:ext cx="175946" cy="175946"/>
          </a:xfrm>
          <a:prstGeom prst="rect">
            <a:avLst/>
          </a:prstGeom>
        </p:spPr>
      </p:pic>
      <p:pic>
        <p:nvPicPr>
          <p:cNvPr id="66" name="Picture 65" descr="A picture containing object&#10;&#10;Description automatically generated">
            <a:extLst>
              <a:ext uri="{FF2B5EF4-FFF2-40B4-BE49-F238E27FC236}">
                <a16:creationId xmlns:a16="http://schemas.microsoft.com/office/drawing/2014/main" id="{4AF4D2E7-67F2-47F6-BE3D-032EBA5099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118" y="4864358"/>
            <a:ext cx="291941" cy="138673"/>
          </a:xfrm>
          <a:prstGeom prst="rect">
            <a:avLst/>
          </a:prstGeom>
        </p:spPr>
      </p:pic>
      <p:pic>
        <p:nvPicPr>
          <p:cNvPr id="70" name="Picture 69" descr="A close up of a logo&#10;&#10;Description automatically generated">
            <a:extLst>
              <a:ext uri="{FF2B5EF4-FFF2-40B4-BE49-F238E27FC236}">
                <a16:creationId xmlns:a16="http://schemas.microsoft.com/office/drawing/2014/main" id="{15839B9C-DC7A-4DFE-9766-F45E95F046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261" y="5463242"/>
            <a:ext cx="190123" cy="191506"/>
          </a:xfrm>
          <a:prstGeom prst="rect">
            <a:avLst/>
          </a:prstGeom>
        </p:spPr>
      </p:pic>
      <p:sp>
        <p:nvSpPr>
          <p:cNvPr id="40" name="Rounded Rectangle 18">
            <a:extLst>
              <a:ext uri="{FF2B5EF4-FFF2-40B4-BE49-F238E27FC236}">
                <a16:creationId xmlns:a16="http://schemas.microsoft.com/office/drawing/2014/main" id="{77AD3D58-0E15-4065-BC4B-727BB562F32A}"/>
              </a:ext>
            </a:extLst>
          </p:cNvPr>
          <p:cNvSpPr/>
          <p:nvPr/>
        </p:nvSpPr>
        <p:spPr>
          <a:xfrm>
            <a:off x="8791952" y="1193341"/>
            <a:ext cx="1059239" cy="2235659"/>
          </a:xfrm>
          <a:prstGeom prst="roundRect">
            <a:avLst/>
          </a:prstGeom>
          <a:solidFill>
            <a:srgbClr val="92D050">
              <a:alpha val="8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Avenir LT Std 65 Medium" panose="020B0603020203020204" pitchFamily="34" charset="0"/>
              </a:rPr>
              <a:t>Available  Daily:</a:t>
            </a:r>
          </a:p>
          <a:p>
            <a:pPr algn="ctr"/>
            <a:endParaRPr lang="en-GB" sz="9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850" dirty="0">
                <a:solidFill>
                  <a:schemeClr val="tx1"/>
                </a:solidFill>
                <a:latin typeface="Avenir LT Std 35 Light" panose="020B0402020203020204" pitchFamily="34" charset="0"/>
              </a:rPr>
              <a:t>Freshly cooked </a:t>
            </a:r>
            <a:r>
              <a:rPr lang="en-GB" sz="850" b="1" dirty="0">
                <a:solidFill>
                  <a:schemeClr val="tx1"/>
                </a:solidFill>
                <a:latin typeface="Avenir LT Std 35 Light" panose="020B0402020203020204" pitchFamily="34" charset="0"/>
              </a:rPr>
              <a:t>jacket potatoes </a:t>
            </a:r>
            <a:r>
              <a:rPr lang="en-GB" sz="850" dirty="0">
                <a:solidFill>
                  <a:schemeClr val="tx1"/>
                </a:solidFill>
                <a:latin typeface="Avenir LT Std 35 Light" panose="020B0402020203020204" pitchFamily="34" charset="0"/>
              </a:rPr>
              <a:t>with a choice of fillings ,Tuna Mayonnaise ,Baked Beans or Grated Cheese.</a:t>
            </a:r>
          </a:p>
          <a:p>
            <a:pPr algn="ctr"/>
            <a:r>
              <a:rPr lang="en-GB" sz="850" b="1" dirty="0">
                <a:solidFill>
                  <a:schemeClr val="tx1"/>
                </a:solidFill>
                <a:latin typeface="Avenir LT Std 35 Light" panose="020B0402020203020204" pitchFamily="34" charset="0"/>
              </a:rPr>
              <a:t>Bread</a:t>
            </a:r>
            <a:r>
              <a:rPr lang="en-GB" sz="850" dirty="0">
                <a:solidFill>
                  <a:schemeClr val="tx1"/>
                </a:solidFill>
                <a:latin typeface="Avenir LT Std 35 Light" panose="020B0402020203020204" pitchFamily="34" charset="0"/>
              </a:rPr>
              <a:t> freshly baked on site daily</a:t>
            </a:r>
          </a:p>
          <a:p>
            <a:pPr algn="ctr"/>
            <a:endParaRPr lang="en-GB" sz="850" dirty="0">
              <a:solidFill>
                <a:schemeClr val="tx1"/>
              </a:solidFill>
              <a:latin typeface="Avenir LT Std 35 Light" panose="020B0402020203020204" pitchFamily="34" charset="0"/>
            </a:endParaRPr>
          </a:p>
          <a:p>
            <a:pPr algn="ctr"/>
            <a:r>
              <a:rPr lang="en-GB" sz="850" dirty="0">
                <a:solidFill>
                  <a:schemeClr val="tx1"/>
                </a:solidFill>
                <a:latin typeface="Avenir LT Std 35 Light" panose="020B0402020203020204" pitchFamily="34" charset="0"/>
              </a:rPr>
              <a:t>Daily </a:t>
            </a:r>
            <a:r>
              <a:rPr lang="en-GB" sz="850" b="1" dirty="0">
                <a:solidFill>
                  <a:schemeClr val="tx1"/>
                </a:solidFill>
                <a:latin typeface="Avenir LT Std 35 Light" panose="020B0402020203020204" pitchFamily="34" charset="0"/>
              </a:rPr>
              <a:t>salad</a:t>
            </a:r>
            <a:r>
              <a:rPr lang="en-GB" sz="850" dirty="0">
                <a:solidFill>
                  <a:schemeClr val="tx1"/>
                </a:solidFill>
                <a:latin typeface="Avenir LT Std 35 Light" panose="020B0402020203020204" pitchFamily="34" charset="0"/>
              </a:rPr>
              <a:t> selection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6126657-913C-40F6-A052-2C734F988ED4}"/>
              </a:ext>
            </a:extLst>
          </p:cNvPr>
          <p:cNvSpPr/>
          <p:nvPr/>
        </p:nvSpPr>
        <p:spPr>
          <a:xfrm>
            <a:off x="8901709" y="42201"/>
            <a:ext cx="1004291" cy="695518"/>
          </a:xfrm>
          <a:prstGeom prst="roundRect">
            <a:avLst/>
          </a:prstGeom>
          <a:solidFill>
            <a:srgbClr val="FEB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284A73E-AA7B-4D1A-B1A7-E8AC29F54525}"/>
              </a:ext>
            </a:extLst>
          </p:cNvPr>
          <p:cNvSpPr txBox="1"/>
          <p:nvPr/>
        </p:nvSpPr>
        <p:spPr>
          <a:xfrm>
            <a:off x="9081298" y="70783"/>
            <a:ext cx="10592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Century Gothic" panose="020B0502020202020204" pitchFamily="34" charset="0"/>
              </a:rPr>
              <a:t>Added Plant Power</a:t>
            </a:r>
          </a:p>
          <a:p>
            <a:r>
              <a:rPr lang="en-GB" sz="900" dirty="0">
                <a:latin typeface="Century Gothic" panose="020B0502020202020204" pitchFamily="34" charset="0"/>
              </a:rPr>
              <a:t>Vegan </a:t>
            </a:r>
          </a:p>
          <a:p>
            <a:r>
              <a:rPr lang="en-GB" sz="900" dirty="0">
                <a:latin typeface="Century Gothic" panose="020B0502020202020204" pitchFamily="34" charset="0"/>
              </a:rPr>
              <a:t>Wholemeal</a:t>
            </a:r>
          </a:p>
          <a:p>
            <a:endParaRPr lang="en-GB" sz="400" dirty="0">
              <a:latin typeface="Century Gothic" panose="020B0502020202020204" pitchFamily="34" charset="0"/>
            </a:endParaRPr>
          </a:p>
          <a:p>
            <a:endParaRPr lang="en-GB" sz="400" dirty="0">
              <a:latin typeface="Century Gothic" panose="020B0502020202020204" pitchFamily="34" charset="0"/>
            </a:endParaRPr>
          </a:p>
          <a:p>
            <a:r>
              <a:rPr lang="en-GB" sz="800" dirty="0">
                <a:latin typeface="Century Gothic" panose="020B0502020202020204" pitchFamily="34" charset="0"/>
              </a:rPr>
              <a:t>       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1727A3B-F99D-43DE-BE2F-495F13F615F9}"/>
              </a:ext>
            </a:extLst>
          </p:cNvPr>
          <p:cNvGrpSpPr/>
          <p:nvPr/>
        </p:nvGrpSpPr>
        <p:grpSpPr>
          <a:xfrm>
            <a:off x="8907448" y="42201"/>
            <a:ext cx="1184447" cy="718080"/>
            <a:chOff x="8794038" y="34299"/>
            <a:chExt cx="1051376" cy="718080"/>
          </a:xfrm>
        </p:grpSpPr>
        <p:sp>
          <p:nvSpPr>
            <p:cNvPr id="44" name="Flowchart: Alternate Process 43">
              <a:extLst>
                <a:ext uri="{FF2B5EF4-FFF2-40B4-BE49-F238E27FC236}">
                  <a16:creationId xmlns:a16="http://schemas.microsoft.com/office/drawing/2014/main" id="{961D2D64-402C-42DA-B455-E66F560BB45B}"/>
                </a:ext>
              </a:extLst>
            </p:cNvPr>
            <p:cNvSpPr/>
            <p:nvPr/>
          </p:nvSpPr>
          <p:spPr>
            <a:xfrm>
              <a:off x="8794038" y="34299"/>
              <a:ext cx="1051376" cy="718080"/>
            </a:xfrm>
            <a:prstGeom prst="flowChartAlternateProcess">
              <a:avLst/>
            </a:prstGeom>
            <a:noFill/>
            <a:ln>
              <a:noFill/>
            </a:ln>
            <a:effectLst>
              <a:softEdge rad="127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47" name="Picture 46" descr="A picture containing object&#10;&#10;Description automatically generated">
              <a:extLst>
                <a:ext uri="{FF2B5EF4-FFF2-40B4-BE49-F238E27FC236}">
                  <a16:creationId xmlns:a16="http://schemas.microsoft.com/office/drawing/2014/main" id="{89F16597-8CAF-4DA5-B4FA-A1CFE05E9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2015" y="357528"/>
              <a:ext cx="181496" cy="104186"/>
            </a:xfrm>
            <a:prstGeom prst="rect">
              <a:avLst/>
            </a:prstGeom>
          </p:spPr>
        </p:pic>
      </p:grpSp>
      <p:pic>
        <p:nvPicPr>
          <p:cNvPr id="60" name="Picture 59" descr="A close up of a logo&#10;&#10;Description automatically generated">
            <a:extLst>
              <a:ext uri="{FF2B5EF4-FFF2-40B4-BE49-F238E27FC236}">
                <a16:creationId xmlns:a16="http://schemas.microsoft.com/office/drawing/2014/main" id="{5B99D8D7-0913-4F8D-9DA2-4A2EC33E2D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713" y="478476"/>
            <a:ext cx="141611" cy="174096"/>
          </a:xfrm>
          <a:prstGeom prst="rect">
            <a:avLst/>
          </a:prstGeom>
        </p:spPr>
      </p:pic>
      <p:pic>
        <p:nvPicPr>
          <p:cNvPr id="71" name="Picture 70" descr="A close up of a logo&#10;&#10;Description automatically generated">
            <a:extLst>
              <a:ext uri="{FF2B5EF4-FFF2-40B4-BE49-F238E27FC236}">
                <a16:creationId xmlns:a16="http://schemas.microsoft.com/office/drawing/2014/main" id="{046D49E6-EF36-4E5B-8246-4FF5F0459E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332" y="144662"/>
            <a:ext cx="145801" cy="152424"/>
          </a:xfrm>
          <a:prstGeom prst="rect">
            <a:avLst/>
          </a:prstGeom>
        </p:spPr>
      </p:pic>
      <p:pic>
        <p:nvPicPr>
          <p:cNvPr id="78" name="Picture 77" descr="A picture containing object&#10;&#10;Description automatically generated">
            <a:extLst>
              <a:ext uri="{FF2B5EF4-FFF2-40B4-BE49-F238E27FC236}">
                <a16:creationId xmlns:a16="http://schemas.microsoft.com/office/drawing/2014/main" id="{AB028F70-EBEF-4426-AFD7-8FA5420C88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305" y="1814794"/>
            <a:ext cx="291941" cy="138673"/>
          </a:xfrm>
          <a:prstGeom prst="rect">
            <a:avLst/>
          </a:prstGeom>
        </p:spPr>
      </p:pic>
      <p:pic>
        <p:nvPicPr>
          <p:cNvPr id="49" name="Picture 48" descr="A close up of a logo&#10;&#10;Description automatically generated">
            <a:extLst>
              <a:ext uri="{FF2B5EF4-FFF2-40B4-BE49-F238E27FC236}">
                <a16:creationId xmlns:a16="http://schemas.microsoft.com/office/drawing/2014/main" id="{76E75338-3B9A-4495-99B0-B5799216FF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207" y="3265962"/>
            <a:ext cx="190123" cy="191506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934079F8-95E3-49D4-AE3E-26ED3ABF7611}"/>
              </a:ext>
            </a:extLst>
          </p:cNvPr>
          <p:cNvSpPr txBox="1"/>
          <p:nvPr/>
        </p:nvSpPr>
        <p:spPr>
          <a:xfrm>
            <a:off x="174010" y="1107364"/>
            <a:ext cx="798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30/08/2021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20/09/2021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11/10/2021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08/11/2021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29/11/2021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03/01/2022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24/01/2022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DE426E-0C6E-4834-A806-D4311C703D23}"/>
              </a:ext>
            </a:extLst>
          </p:cNvPr>
          <p:cNvSpPr txBox="1"/>
          <p:nvPr/>
        </p:nvSpPr>
        <p:spPr>
          <a:xfrm>
            <a:off x="174010" y="3265962"/>
            <a:ext cx="798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06/09/2021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27/09/2021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18/10/2021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15/11/2021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06/12/2021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10/01/2022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07/02/2022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C2EEB9D-F44F-48D7-A7D8-EC4BFD1DCA98}"/>
              </a:ext>
            </a:extLst>
          </p:cNvPr>
          <p:cNvSpPr txBox="1"/>
          <p:nvPr/>
        </p:nvSpPr>
        <p:spPr>
          <a:xfrm>
            <a:off x="222476" y="5377819"/>
            <a:ext cx="798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13/09/2021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04/10/2021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01/11/2021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22/11/2021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13/12/2021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17/01/2022</a:t>
            </a:r>
          </a:p>
          <a:p>
            <a:pPr algn="ctr"/>
            <a:r>
              <a:rPr lang="en-GB" sz="800" b="1" dirty="0">
                <a:latin typeface="Century Gothic" panose="020B0502020202020204" pitchFamily="34" charset="0"/>
              </a:rPr>
              <a:t>14/02/2022</a:t>
            </a:r>
          </a:p>
        </p:txBody>
      </p:sp>
    </p:spTree>
    <p:extLst>
      <p:ext uri="{BB962C8B-B14F-4D97-AF65-F5344CB8AC3E}">
        <p14:creationId xmlns:p14="http://schemas.microsoft.com/office/powerpoint/2010/main" val="3843117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44daa782-f5eb-4b1d-9e96-5b2bf63ae0ae" ContentTypeId="0x01010052FFBB5F4ECAC345B68EA5B0F012F2CB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64C5900E1A3044AF73ECFDCDB0E67F" ma:contentTypeVersion="10" ma:contentTypeDescription="Create a new document." ma:contentTypeScope="" ma:versionID="0826c62afbcbcc8958c3567b7ac8111d">
  <xsd:schema xmlns:xsd="http://www.w3.org/2001/XMLSchema" xmlns:xs="http://www.w3.org/2001/XMLSchema" xmlns:p="http://schemas.microsoft.com/office/2006/metadata/properties" xmlns:ns2="649963bf-c0d5-4514-bf09-657fa3f0bbff" targetNamespace="http://schemas.microsoft.com/office/2006/metadata/properties" ma:root="true" ma:fieldsID="709da05c963c1037c34fb63f057df0c5" ns2:_="">
    <xsd:import namespace="649963bf-c0d5-4514-bf09-657fa3f0bb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9963bf-c0d5-4514-bf09-657fa3f0bb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368634-8872-4DB1-B9B5-5E3EB5036161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38B72B72-EFE2-4371-B500-B2B9B1CA3EDB}">
  <ds:schemaRefs>
    <ds:schemaRef ds:uri="http://purl.org/dc/dcmitype/"/>
    <ds:schemaRef ds:uri="http://purl.org/dc/elements/1.1/"/>
    <ds:schemaRef ds:uri="fde98e28-7625-451c-8c53-44dda40a03da"/>
    <ds:schemaRef ds:uri="http://schemas.microsoft.com/office/2006/documentManagement/types"/>
    <ds:schemaRef ds:uri="http://purl.org/dc/terms/"/>
    <ds:schemaRef ds:uri="84053289-19df-4a0d-ba79-24174fdaa722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BFD240B-2787-4F87-A430-D1A41500A216}"/>
</file>

<file path=customXml/itemProps4.xml><?xml version="1.0" encoding="utf-8"?>
<ds:datastoreItem xmlns:ds="http://schemas.openxmlformats.org/officeDocument/2006/customXml" ds:itemID="{3AB8ED64-C6F3-4AA7-A4F8-D8EE960172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7761</TotalTime>
  <Words>508</Words>
  <Application>Microsoft Office PowerPoint</Application>
  <PresentationFormat>A4 Paper (210x297 mm)</PresentationFormat>
  <Paragraphs>176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LT Std 35 Light</vt:lpstr>
      <vt:lpstr>Avenir LT Std 65 Medium</vt:lpstr>
      <vt:lpstr>Calibri</vt:lpstr>
      <vt:lpstr>Calibri Light</vt:lpstr>
      <vt:lpstr>Century Gothic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Christian Pass</dc:creator>
  <cp:lastModifiedBy>Cathy McKenzie</cp:lastModifiedBy>
  <cp:revision>472</cp:revision>
  <cp:lastPrinted>2021-10-22T10:05:07Z</cp:lastPrinted>
  <dcterms:created xsi:type="dcterms:W3CDTF">2014-08-19T19:35:20Z</dcterms:created>
  <dcterms:modified xsi:type="dcterms:W3CDTF">2021-10-22T10:05:54Z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0x0101002564C5900E1A3044AF73ECFDCDB0E67F</vt:lpwstr>
  </property>
  <property fmtid="{D5CDD505-2E9C-101B-9397-08002B2CF9AE}" pid="3" name="Company_x0020_Metadata">
    <vt:lpwstr>2;#CaterLink|6b7c7025-ee94-469a-84b5-af43f06be2f7</vt:lpwstr>
  </property>
  <property fmtid="{D5CDD505-2E9C-101B-9397-08002B2CF9AE}" pid="4" name="Company Metadata">
    <vt:lpwstr>2;#CaterLink</vt:lpwstr>
  </property>
  <property fmtid="{D5CDD505-2E9C-101B-9397-08002B2CF9AE}" pid="5" name="Order">
    <vt:r8>70900</vt:r8>
  </property>
</Properties>
</file>